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6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9" r:id="rId2"/>
    <p:sldMasterId id="2147483674" r:id="rId3"/>
    <p:sldMasterId id="2147483737" r:id="rId4"/>
    <p:sldMasterId id="2147483763" r:id="rId5"/>
    <p:sldMasterId id="2147483835" r:id="rId6"/>
    <p:sldMasterId id="2147483840" r:id="rId7"/>
  </p:sldMasterIdLst>
  <p:notesMasterIdLst>
    <p:notesMasterId r:id="rId9"/>
  </p:notesMasterIdLst>
  <p:handoutMasterIdLst>
    <p:handoutMasterId r:id="rId10"/>
  </p:handoutMasterIdLst>
  <p:sldIdLst>
    <p:sldId id="316" r:id="rId8"/>
  </p:sldIdLst>
  <p:sldSz cx="9144000" cy="6858000" type="screen4x3"/>
  <p:notesSz cx="6858000" cy="9144000"/>
  <p:defaultTextStyle>
    <a:defPPr>
      <a:defRPr lang="en-US"/>
    </a:defPPr>
    <a:lvl1pPr marL="0" algn="l" defTabSz="9139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62" algn="l" defTabSz="9139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923" algn="l" defTabSz="9139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885" algn="l" defTabSz="9139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851" algn="l" defTabSz="9139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814" algn="l" defTabSz="9139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770" algn="l" defTabSz="9139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736" algn="l" defTabSz="9139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699" algn="l" defTabSz="9139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99"/>
    <a:srgbClr val="FFFF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817" autoAdjust="0"/>
  </p:normalViewPr>
  <p:slideViewPr>
    <p:cSldViewPr>
      <p:cViewPr>
        <p:scale>
          <a:sx n="60" d="100"/>
          <a:sy n="60" d="100"/>
        </p:scale>
        <p:origin x="-164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597FB-BE08-40E8-9CFC-73971D2300D1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D0347-54B1-41CE-89C5-AE22C97B2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51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1567E-46F4-43C7-A15A-DE0A0F2D7C6C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F8D69-C1AB-4CC2-B9A7-0810BC8B4F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1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62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923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885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851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814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770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736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699" algn="l" defTabSz="9139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24476-06F8-4A86-A895-1B33DD848AE0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559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jpe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3.jpeg"/><Relationship Id="rId2" Type="http://schemas.openxmlformats.org/officeDocument/2006/relationships/tags" Target="../tags/tag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3.jpeg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 userDrawn="1"/>
        </p:nvGrpSpPr>
        <p:grpSpPr>
          <a:xfrm>
            <a:off x="0" y="0"/>
            <a:ext cx="9144000" cy="6858002"/>
            <a:chOff x="0" y="0"/>
            <a:chExt cx="9144000" cy="6858002"/>
          </a:xfrm>
        </p:grpSpPr>
        <p:pic>
          <p:nvPicPr>
            <p:cNvPr id="3074" name="Picture 2" descr="Z:\BCG_DailyTasks\01-Aug-2014\NE- 212960-30_Lauren_Template-General Mills\WIP\Picture1.jpg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9144000" cy="6858002"/>
            </a:xfrm>
            <a:prstGeom prst="rect">
              <a:avLst/>
            </a:prstGeom>
            <a:noFill/>
          </p:spPr>
        </p:pic>
        <p:sp>
          <p:nvSpPr>
            <p:cNvPr id="10" name="Rectangle 9"/>
            <p:cNvSpPr/>
            <p:nvPr userDrawn="1"/>
          </p:nvSpPr>
          <p:spPr>
            <a:xfrm>
              <a:off x="686714" y="6526921"/>
              <a:ext cx="8229600" cy="1156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 anchorCtr="0"/>
            <a:lstStyle/>
            <a:p>
              <a:pPr algn="ctr"/>
              <a:endParaRPr lang="en-US" sz="1400" dirty="0" err="1">
                <a:solidFill>
                  <a:srgbClr val="000000"/>
                </a:solidFill>
              </a:endParaRPr>
            </a:p>
          </p:txBody>
        </p:sp>
      </p:grpSp>
      <p:pic>
        <p:nvPicPr>
          <p:cNvPr id="11" name="Picture 10" descr="General-Mills-Logo.jpg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515" y="123825"/>
            <a:ext cx="3276601" cy="1329042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722099" y="2351782"/>
            <a:ext cx="7699829" cy="1077218"/>
          </a:xfrm>
        </p:spPr>
        <p:txBody>
          <a:bodyPr anchor="b" anchorCtr="0">
            <a:noAutofit/>
          </a:bodyPr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Title in Title Case (Calibri Bold 32pt, Black)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722099" y="3429013"/>
            <a:ext cx="7699829" cy="880241"/>
          </a:xfrm>
        </p:spPr>
        <p:txBody>
          <a:bodyPr>
            <a:noAutofit/>
          </a:bodyPr>
          <a:lstStyle>
            <a:lvl1pPr>
              <a:defRPr sz="2600" b="0">
                <a:solidFill>
                  <a:srgbClr val="4E4F5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Subtitle in Title Case</a:t>
            </a:r>
          </a:p>
          <a:p>
            <a:pPr lvl="0"/>
            <a:r>
              <a:rPr lang="en-US" dirty="0" smtClean="0"/>
              <a:t>(Calibri 26pt, Dark Gray)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722099" y="4976042"/>
            <a:ext cx="7699829" cy="246221"/>
          </a:xfrm>
        </p:spPr>
        <p:txBody>
          <a:bodyPr>
            <a:spAutoFit/>
          </a:bodyPr>
          <a:lstStyle>
            <a:lvl1pPr>
              <a:defRPr sz="1600" b="0">
                <a:solidFill>
                  <a:srgbClr val="4E4F52"/>
                </a:solidFill>
              </a:defRPr>
            </a:lvl1pPr>
          </a:lstStyle>
          <a:p>
            <a:pPr lvl="0"/>
            <a:r>
              <a:rPr lang="en-US" dirty="0" smtClean="0"/>
              <a:t>Date (Arial 16pt, dark gray)</a:t>
            </a:r>
          </a:p>
        </p:txBody>
      </p:sp>
    </p:spTree>
    <p:extLst>
      <p:ext uri="{BB962C8B-B14F-4D97-AF65-F5344CB8AC3E}">
        <p14:creationId xmlns:p14="http://schemas.microsoft.com/office/powerpoint/2010/main" val="3658892231"/>
      </p:ext>
    </p:extLst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5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 userDrawn="1"/>
        </p:nvGrpSpPr>
        <p:grpSpPr>
          <a:xfrm>
            <a:off x="0" y="0"/>
            <a:ext cx="9144000" cy="6858002"/>
            <a:chOff x="0" y="0"/>
            <a:chExt cx="9144000" cy="6858002"/>
          </a:xfrm>
        </p:grpSpPr>
        <p:pic>
          <p:nvPicPr>
            <p:cNvPr id="3074" name="Picture 2" descr="Z:\BCG_DailyTasks\01-Aug-2014\NE- 212960-30_Lauren_Template-General Mills\WIP\Picture1.jpg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9144000" cy="6858002"/>
            </a:xfrm>
            <a:prstGeom prst="rect">
              <a:avLst/>
            </a:prstGeom>
            <a:noFill/>
          </p:spPr>
        </p:pic>
        <p:sp>
          <p:nvSpPr>
            <p:cNvPr id="10" name="Rectangle 9"/>
            <p:cNvSpPr/>
            <p:nvPr userDrawn="1"/>
          </p:nvSpPr>
          <p:spPr>
            <a:xfrm>
              <a:off x="686714" y="6526921"/>
              <a:ext cx="8229600" cy="1156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 anchorCtr="0"/>
            <a:lstStyle/>
            <a:p>
              <a:pPr algn="ctr"/>
              <a:endParaRPr lang="en-US" sz="1400" dirty="0" err="1">
                <a:solidFill>
                  <a:srgbClr val="000000"/>
                </a:solidFill>
              </a:endParaRPr>
            </a:p>
          </p:txBody>
        </p:sp>
      </p:grpSp>
      <p:pic>
        <p:nvPicPr>
          <p:cNvPr id="11" name="Picture 10" descr="General-Mills-Logo.jpg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515" y="123825"/>
            <a:ext cx="3276601" cy="1329042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722099" y="2351782"/>
            <a:ext cx="7699829" cy="1077218"/>
          </a:xfrm>
        </p:spPr>
        <p:txBody>
          <a:bodyPr anchor="b" anchorCtr="0">
            <a:noAutofit/>
          </a:bodyPr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Title in Title Case (Calibri Bold 32pt, Black)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722099" y="3429013"/>
            <a:ext cx="7699829" cy="880241"/>
          </a:xfrm>
        </p:spPr>
        <p:txBody>
          <a:bodyPr>
            <a:noAutofit/>
          </a:bodyPr>
          <a:lstStyle>
            <a:lvl1pPr>
              <a:defRPr sz="2600" b="0">
                <a:solidFill>
                  <a:srgbClr val="4E4F5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Subtitle in Title Case</a:t>
            </a:r>
          </a:p>
          <a:p>
            <a:pPr lvl="0"/>
            <a:r>
              <a:rPr lang="en-US" dirty="0" smtClean="0"/>
              <a:t>(Calibri 26pt, Dark Gray)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722099" y="4976042"/>
            <a:ext cx="7699829" cy="246221"/>
          </a:xfrm>
        </p:spPr>
        <p:txBody>
          <a:bodyPr>
            <a:spAutoFit/>
          </a:bodyPr>
          <a:lstStyle>
            <a:lvl1pPr>
              <a:defRPr sz="1600" b="0">
                <a:solidFill>
                  <a:srgbClr val="4E4F52"/>
                </a:solidFill>
              </a:defRPr>
            </a:lvl1pPr>
          </a:lstStyle>
          <a:p>
            <a:pPr lvl="0"/>
            <a:r>
              <a:rPr lang="en-US" dirty="0" smtClean="0"/>
              <a:t>Date (Arial 16pt, dark gray)</a:t>
            </a:r>
          </a:p>
        </p:txBody>
      </p:sp>
    </p:spTree>
    <p:extLst>
      <p:ext uri="{BB962C8B-B14F-4D97-AF65-F5344CB8AC3E}">
        <p14:creationId xmlns:p14="http://schemas.microsoft.com/office/powerpoint/2010/main" val="3538596847"/>
      </p:ext>
    </p:extLst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086" y="0"/>
            <a:ext cx="8026378" cy="8541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22086" y="1371601"/>
            <a:ext cx="8026378" cy="47545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61086"/>
      </p:ext>
    </p:extLst>
  </p:cSld>
  <p:clrMapOvr>
    <a:masterClrMapping/>
  </p:clrMapOvr>
  <p:transition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050757"/>
      </p:ext>
    </p:extLst>
  </p:cSld>
  <p:clrMapOvr>
    <a:masterClrMapping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664221"/>
      </p:ext>
    </p:extLst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69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75717" y="2446323"/>
            <a:ext cx="5534891" cy="1062305"/>
          </a:xfrm>
        </p:spPr>
        <p:txBody>
          <a:bodyPr anchor="b" anchorCtr="0">
            <a:noAutofit/>
          </a:bodyPr>
          <a:lstStyle>
            <a:lvl1pPr algn="l">
              <a:lnSpc>
                <a:spcPct val="80000"/>
              </a:lnSpc>
              <a:defRPr sz="4400">
                <a:solidFill>
                  <a:srgbClr val="1B5DA5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35" y="3916875"/>
            <a:ext cx="5622966" cy="1752600"/>
          </a:xfrm>
        </p:spPr>
        <p:txBody>
          <a:bodyPr>
            <a:normAutofit/>
          </a:bodyPr>
          <a:lstStyle>
            <a:lvl1pPr marL="0" indent="0" algn="l">
              <a:lnSpc>
                <a:spcPct val="80000"/>
              </a:lnSpc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94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" y="0"/>
            <a:ext cx="9143999" cy="990600"/>
          </a:xfrm>
        </p:spPr>
        <p:txBody>
          <a:bodyPr anchor="ctr">
            <a:normAutofit/>
          </a:bodyPr>
          <a:lstStyle>
            <a:lvl1pPr>
              <a:defRPr lang="en-US" sz="4000" b="1" kern="1200" spc="-150" dirty="0">
                <a:solidFill>
                  <a:schemeClr val="accent1">
                    <a:lumMod val="75000"/>
                  </a:schemeClr>
                </a:solidFill>
                <a:latin typeface="Corbel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56" y="1283525"/>
            <a:ext cx="8799614" cy="483226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47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" y="0"/>
            <a:ext cx="9143999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10"/>
          <p:cNvSpPr txBox="1">
            <a:spLocks/>
          </p:cNvSpPr>
          <p:nvPr/>
        </p:nvSpPr>
        <p:spPr>
          <a:xfrm>
            <a:off x="8153400" y="6553200"/>
            <a:ext cx="990600" cy="304800"/>
          </a:xfrm>
          <a:prstGeom prst="rect">
            <a:avLst/>
          </a:prstGeom>
        </p:spPr>
        <p:txBody>
          <a:bodyPr vert="horz" lIns="91410" tIns="45707" rIns="91410" bIns="45707" rtlCol="0" anchor="b"/>
          <a:lstStyle>
            <a:lvl1pPr algn="r">
              <a:defRPr sz="500">
                <a:solidFill>
                  <a:schemeClr val="bg1">
                    <a:lumMod val="60000"/>
                    <a:lumOff val="40000"/>
                  </a:schemeClr>
                </a:solidFill>
              </a:defRPr>
            </a:lvl1pPr>
          </a:lstStyle>
          <a:p>
            <a:pPr defTabSz="914107" fontAlgn="base">
              <a:spcBef>
                <a:spcPct val="0"/>
              </a:spcBef>
              <a:spcAft>
                <a:spcPct val="0"/>
              </a:spcAft>
              <a:defRPr/>
            </a:pPr>
            <a:fld id="{AF909AD6-6206-4C88-988C-1D96EB303ABA}" type="slidenum">
              <a:rPr lang="en-US" sz="800" smtClean="0">
                <a:solidFill>
                  <a:prstClr val="black"/>
                </a:solidFill>
              </a:rPr>
              <a:pPr defTabSz="914107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57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0"/>
          <p:cNvSpPr txBox="1">
            <a:spLocks/>
          </p:cNvSpPr>
          <p:nvPr/>
        </p:nvSpPr>
        <p:spPr>
          <a:xfrm>
            <a:off x="8153400" y="6553200"/>
            <a:ext cx="990600" cy="304800"/>
          </a:xfrm>
          <a:prstGeom prst="rect">
            <a:avLst/>
          </a:prstGeom>
        </p:spPr>
        <p:txBody>
          <a:bodyPr vert="horz" lIns="91410" tIns="45707" rIns="91410" bIns="45707" rtlCol="0" anchor="b"/>
          <a:lstStyle>
            <a:lvl1pPr algn="r">
              <a:defRPr sz="500">
                <a:solidFill>
                  <a:schemeClr val="bg1">
                    <a:lumMod val="60000"/>
                    <a:lumOff val="40000"/>
                  </a:schemeClr>
                </a:solidFill>
              </a:defRPr>
            </a:lvl1pPr>
          </a:lstStyle>
          <a:p>
            <a:pPr defTabSz="914107" fontAlgn="base">
              <a:spcBef>
                <a:spcPct val="0"/>
              </a:spcBef>
              <a:spcAft>
                <a:spcPct val="0"/>
              </a:spcAft>
              <a:defRPr/>
            </a:pPr>
            <a:fld id="{AF909AD6-6206-4C88-988C-1D96EB303ABA}" type="slidenum">
              <a:rPr lang="en-US" sz="800" smtClean="0">
                <a:solidFill>
                  <a:prstClr val="black"/>
                </a:solidFill>
              </a:rPr>
              <a:pPr defTabSz="914107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5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90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086" y="0"/>
            <a:ext cx="8026378" cy="85416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22086" y="1371601"/>
            <a:ext cx="8026378" cy="47545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54861"/>
      </p:ext>
    </p:extLst>
  </p:cSld>
  <p:clrMapOvr>
    <a:masterClrMapping/>
  </p:clrMapOvr>
  <p:transition>
    <p:cu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1247783"/>
            <a:ext cx="4038600" cy="496831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739206"/>
            <a:ext cx="2133600" cy="118794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739206"/>
            <a:ext cx="2895600" cy="118794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648450"/>
            <a:ext cx="2133600" cy="209550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fld id="{F6406BBC-D04C-4CF2-9DEC-3DF169FA98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07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97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6" y="1283525"/>
            <a:ext cx="8336478" cy="5105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91886" y="0"/>
            <a:ext cx="8348354" cy="990600"/>
          </a:xfrm>
          <a:prstGeom prst="rect">
            <a:avLst/>
          </a:prstGeom>
        </p:spPr>
        <p:txBody>
          <a:bodyPr vert="horz" lIns="91410" tIns="45707" rIns="91410" bIns="45707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34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391886" y="0"/>
            <a:ext cx="8348354" cy="990600"/>
          </a:xfrm>
          <a:prstGeom prst="rect">
            <a:avLst/>
          </a:prstGeom>
        </p:spPr>
        <p:txBody>
          <a:bodyPr vert="horz" lIns="91410" tIns="45707" rIns="91410" bIns="45707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46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24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e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38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mbria" pitchFamily="18" charset="0"/>
              </a:defRPr>
            </a:lvl1pPr>
            <a:lvl2pPr>
              <a:defRPr>
                <a:solidFill>
                  <a:schemeClr val="tx1"/>
                </a:solidFill>
                <a:latin typeface="Cambria" pitchFamily="18" charset="0"/>
              </a:defRPr>
            </a:lvl2pPr>
            <a:lvl3pPr>
              <a:defRPr>
                <a:solidFill>
                  <a:schemeClr val="tx1"/>
                </a:solidFill>
                <a:latin typeface="Cambria" pitchFamily="18" charset="0"/>
              </a:defRPr>
            </a:lvl3pPr>
            <a:lvl4pPr>
              <a:defRPr>
                <a:solidFill>
                  <a:schemeClr val="tx1"/>
                </a:solidFill>
                <a:latin typeface="Cambria" pitchFamily="18" charset="0"/>
              </a:defRPr>
            </a:lvl4pPr>
            <a:lvl5pPr>
              <a:defRPr>
                <a:solidFill>
                  <a:schemeClr val="tx1"/>
                </a:solidFill>
                <a:latin typeface="Cambr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637" y="65903"/>
            <a:ext cx="1622637" cy="1305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492878"/>
            <a:ext cx="9144000" cy="365125"/>
          </a:xfrm>
          <a:prstGeom prst="rect">
            <a:avLst/>
          </a:prstGeom>
        </p:spPr>
        <p:txBody>
          <a:bodyPr vert="horz" lIns="91410" tIns="45707" rIns="91410" bIns="45707" rtlCol="0" anchor="b"/>
          <a:lstStyle>
            <a:lvl1pPr algn="ctr">
              <a:defRPr sz="1100">
                <a:solidFill>
                  <a:schemeClr val="tx1">
                    <a:lumMod val="65000"/>
                  </a:schemeClr>
                </a:solidFill>
                <a:latin typeface="Cambria" pitchFamily="18" charset="0"/>
              </a:defRPr>
            </a:lvl1pPr>
          </a:lstStyle>
          <a:p>
            <a:pPr defTabSz="914107"/>
            <a:r>
              <a:rPr lang="en-US" smtClean="0">
                <a:solidFill>
                  <a:prstClr val="black">
                    <a:lumMod val="65000"/>
                  </a:prstClr>
                </a:solidFill>
              </a:rPr>
              <a:t>NORTH AMERICAN MANUFACTURING LEADERSHIP TEAM MEETING     </a:t>
            </a:r>
            <a:r>
              <a:rPr lang="en-US" smtClean="0">
                <a:solidFill>
                  <a:prstClr val="black">
                    <a:lumMod val="65000"/>
                  </a:prstClr>
                </a:solidFill>
                <a:latin typeface="Calibri"/>
              </a:rPr>
              <a:t>●     JUNE 25-27, 2013      ●     SHERATON WEST     ●     MINNETONKA, MINNESOTA</a:t>
            </a:r>
            <a:endParaRPr lang="en-US" dirty="0">
              <a:solidFill>
                <a:prstClr val="black">
                  <a:lumMod val="65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8471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096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66633" y="3534220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rgbClr val="00B0F0"/>
                </a:solidFill>
                <a:effectLst/>
              </a:defRPr>
            </a:lvl1pPr>
            <a:lvl2pPr marL="511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3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35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47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59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712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83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95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66633" y="2770188"/>
            <a:ext cx="8153400" cy="812800"/>
          </a:xfrm>
        </p:spPr>
        <p:txBody>
          <a:bodyPr/>
          <a:lstStyle>
            <a:lvl1pPr algn="l">
              <a:defRPr i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03168" y="2371595"/>
            <a:ext cx="1728185" cy="2114816"/>
          </a:xfrm>
          <a:prstGeom prst="rect">
            <a:avLst/>
          </a:prstGeom>
          <a:solidFill>
            <a:schemeClr val="bg1"/>
          </a:solidFill>
          <a:ln w="130175">
            <a:solidFill>
              <a:srgbClr val="FFC000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376" tIns="51189" rIns="102376" bIns="51189" rtlCol="0" anchor="ctr"/>
          <a:lstStyle/>
          <a:p>
            <a:pPr algn="ctr" defTabSz="914107"/>
            <a:r>
              <a:rPr lang="en-US" sz="1600" dirty="0">
                <a:solidFill>
                  <a:srgbClr val="00B0F0"/>
                </a:solidFill>
                <a:latin typeface="Century Gothic" panose="020B0502020202020204" pitchFamily="34" charset="0"/>
              </a:rPr>
              <a:t>Photograph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8427" y="3106168"/>
            <a:ext cx="446847" cy="59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95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359573" y="177801"/>
            <a:ext cx="5632027" cy="812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141791"/>
            <a:ext cx="9144000" cy="6096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376" tIns="51189" rIns="102376" bIns="51189" rtlCol="0" anchor="ctr"/>
          <a:lstStyle/>
          <a:p>
            <a:pPr algn="ctr" defTabSz="914107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17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329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12107"/>
      </p:ext>
    </p:extLst>
  </p:cSld>
  <p:clrMapOvr>
    <a:masterClrMapping/>
  </p:clrMapOvr>
  <p:transition>
    <p:cut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141791"/>
            <a:ext cx="9144000" cy="6096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376" tIns="51189" rIns="102376" bIns="51189" rtlCol="0" anchor="ctr"/>
          <a:lstStyle/>
          <a:p>
            <a:pPr algn="ctr" defTabSz="914107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9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055971" y="177801"/>
            <a:ext cx="6935639" cy="812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141791"/>
            <a:ext cx="9144000" cy="6096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376" tIns="51189" rIns="102376" bIns="51189" rtlCol="0" anchor="ctr"/>
          <a:lstStyle/>
          <a:p>
            <a:pPr algn="ctr" defTabSz="914107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52" y="277947"/>
            <a:ext cx="1229297" cy="67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Isosceles Triangle 9"/>
          <p:cNvSpPr/>
          <p:nvPr/>
        </p:nvSpPr>
        <p:spPr>
          <a:xfrm rot="5400000">
            <a:off x="961695" y="474104"/>
            <a:ext cx="223926" cy="19304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3" tIns="38085" rIns="76173" bIns="38085" rtlCol="0" anchor="ctr"/>
          <a:lstStyle/>
          <a:p>
            <a:pPr algn="ctr" defTabSz="914107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86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39528" y="177801"/>
            <a:ext cx="6152072" cy="812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141791"/>
            <a:ext cx="9144000" cy="6096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376" tIns="51189" rIns="102376" bIns="51189" rtlCol="0" anchor="ctr"/>
          <a:lstStyle/>
          <a:p>
            <a:pPr algn="ctr" defTabSz="914107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/>
          <p:nvPr/>
        </p:nvSpPr>
        <p:spPr>
          <a:xfrm rot="5400000">
            <a:off x="961695" y="474104"/>
            <a:ext cx="223926" cy="19304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3" tIns="38085" rIns="76173" bIns="38085" rtlCol="0" anchor="ctr"/>
          <a:lstStyle/>
          <a:p>
            <a:pPr algn="ctr" defTabSz="914107"/>
            <a:endParaRPr lang="en-US">
              <a:solidFill>
                <a:prstClr val="white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304" y="277947"/>
            <a:ext cx="2065323" cy="64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235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149418" y="177801"/>
            <a:ext cx="6842185" cy="812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141791"/>
            <a:ext cx="9144000" cy="6096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376" tIns="51189" rIns="102376" bIns="51189" rtlCol="0" anchor="ctr"/>
          <a:lstStyle/>
          <a:p>
            <a:pPr algn="ctr" defTabSz="914107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/>
          <p:nvPr/>
        </p:nvSpPr>
        <p:spPr>
          <a:xfrm rot="5400000">
            <a:off x="961695" y="474104"/>
            <a:ext cx="223926" cy="19304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3" tIns="38085" rIns="76173" bIns="38085" rtlCol="0" anchor="ctr"/>
          <a:lstStyle/>
          <a:p>
            <a:pPr algn="ctr" defTabSz="914107"/>
            <a:endParaRPr lang="en-US">
              <a:solidFill>
                <a:prstClr val="white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494" y="282724"/>
            <a:ext cx="1295913" cy="63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03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25286" y="177801"/>
            <a:ext cx="7266317" cy="812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141791"/>
            <a:ext cx="9144000" cy="6096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376" tIns="51189" rIns="102376" bIns="51189" rtlCol="0" anchor="ctr"/>
          <a:lstStyle/>
          <a:p>
            <a:pPr algn="ctr" defTabSz="914107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/>
          <p:nvPr/>
        </p:nvSpPr>
        <p:spPr>
          <a:xfrm rot="5400000">
            <a:off x="961695" y="474104"/>
            <a:ext cx="223926" cy="19304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3" tIns="38085" rIns="76173" bIns="38085" rtlCol="0" anchor="ctr"/>
          <a:lstStyle/>
          <a:p>
            <a:pPr algn="ctr" defTabSz="914107"/>
            <a:endParaRPr lang="en-US">
              <a:solidFill>
                <a:prstClr val="white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065" y="293077"/>
            <a:ext cx="768259" cy="598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755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1141791"/>
            <a:ext cx="9144000" cy="6096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376" tIns="51189" rIns="102376" bIns="51189" rtlCol="0" anchor="ctr"/>
          <a:lstStyle/>
          <a:p>
            <a:pPr algn="ctr" defTabSz="914107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27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fld id="{7477D697-9103-4CAC-ADFE-D43DC0B9431B}" type="slidenum">
              <a:rPr lang="en-US" smtClean="0">
                <a:solidFill>
                  <a:prstClr val="black"/>
                </a:solidFill>
              </a:rPr>
              <a:pPr defTabSz="914107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6193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fld id="{7477D697-9103-4CAC-ADFE-D43DC0B9431B}" type="slidenum">
              <a:rPr lang="en-US" smtClean="0">
                <a:solidFill>
                  <a:prstClr val="black"/>
                </a:solidFill>
              </a:rPr>
              <a:pPr defTabSz="914107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4242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421" y="2492896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010400" y="6629400"/>
            <a:ext cx="2133600" cy="228600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fld id="{E8925557-38B2-4612-B57D-6C85EBFA95BB}" type="slidenum">
              <a:rPr lang="en-US" smtClean="0">
                <a:solidFill>
                  <a:prstClr val="black"/>
                </a:solidFill>
              </a:rPr>
              <a:pPr defTabSz="914107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8" y="476672"/>
            <a:ext cx="8958021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7" rIns="91410" bIns="45707" rtlCol="0" anchor="ctr"/>
          <a:lstStyle/>
          <a:p>
            <a:pPr algn="ctr" defTabSz="914107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1963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fld id="{6ECA3FE4-171F-4A75-8B6D-BF231ACE62BD}" type="datetimeFigureOut">
              <a:rPr lang="en-US" smtClean="0">
                <a:solidFill>
                  <a:prstClr val="black"/>
                </a:solidFill>
              </a:rPr>
              <a:pPr defTabSz="914107"/>
              <a:t>5/15/2015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fld id="{DB2553F2-C4DA-45FB-84F0-403D0BF50ECF}" type="slidenum">
              <a:rPr lang="en-US" smtClean="0">
                <a:solidFill>
                  <a:prstClr val="black"/>
                </a:solidFill>
              </a:rPr>
              <a:pPr defTabSz="914107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382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91056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fld id="{968E2AE7-7C5E-43BB-B37C-6982881F45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07"/>
              <a:t>5/15/2015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lIns="91410" tIns="45707" rIns="91410" bIns="45707"/>
          <a:lstStyle/>
          <a:p>
            <a:pPr defTabSz="914107"/>
            <a:fld id="{C3CA08A6-095C-4AE2-B6B6-8CD25D2E6B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107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3034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301" y="276226"/>
            <a:ext cx="8643938" cy="822324"/>
          </a:xfrm>
          <a:prstGeom prst="rect">
            <a:avLst/>
          </a:prstGeom>
        </p:spPr>
        <p:txBody>
          <a:bodyPr lIns="91400" tIns="45700" rIns="91400" bIns="4570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36651" y="1527180"/>
            <a:ext cx="3797300" cy="4392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86355" y="1527176"/>
            <a:ext cx="3798889" cy="211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86355" y="3798888"/>
            <a:ext cx="3798889" cy="21209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03467"/>
      </p:ext>
    </p:extLst>
  </p:cSld>
  <p:clrMapOvr>
    <a:masterClrMapping/>
  </p:clrMapOvr>
  <p:transition spd="med"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03F9C959-81AD-403B-93B1-D949D1B73FAD}" type="datetimeFigureOut">
              <a:rPr lang="en-US" smtClean="0">
                <a:solidFill>
                  <a:prstClr val="black"/>
                </a:solidFill>
              </a:rPr>
              <a:pPr defTabSz="914400"/>
              <a:t>5/15/2015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8179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03F9C959-81AD-403B-93B1-D949D1B73FAD}" type="datetimeFigureOut">
              <a:rPr lang="en-US" smtClean="0">
                <a:solidFill>
                  <a:prstClr val="black"/>
                </a:solidFill>
              </a:rPr>
              <a:pPr defTabSz="914400"/>
              <a:t>5/15/2015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872E8695-DAC4-4108-8DB6-7CB4062A93EF}" type="slidenum">
              <a:rPr 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1778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C1CB-5A6A-45AB-A006-4AE6039A81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850A8-2EE1-4423-B335-DF555D4786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4965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C1CB-5A6A-45AB-A006-4AE6039A81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850A8-2EE1-4423-B335-DF555D4786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6255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C1CB-5A6A-45AB-A006-4AE6039A81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850A8-2EE1-4423-B335-DF555D4786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4086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C1CB-5A6A-45AB-A006-4AE6039A81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850A8-2EE1-4423-B335-DF555D4786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3276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C1CB-5A6A-45AB-A006-4AE6039A81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850A8-2EE1-4423-B335-DF555D4786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0680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C1CB-5A6A-45AB-A006-4AE6039A81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850A8-2EE1-4423-B335-DF555D4786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765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740778" y="6516688"/>
            <a:ext cx="390525" cy="304800"/>
          </a:xfrm>
          <a:prstGeom prst="rect">
            <a:avLst/>
          </a:prstGeom>
        </p:spPr>
        <p:txBody>
          <a:bodyPr lIns="91391" tIns="45698" rIns="91391" bIns="45698"/>
          <a:lstStyle>
            <a:lvl1pPr>
              <a:defRPr/>
            </a:lvl1pPr>
          </a:lstStyle>
          <a:p>
            <a:fld id="{E610407C-3A63-4704-94DD-2097FAFA6EA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5288" y="6472238"/>
            <a:ext cx="3270250" cy="304800"/>
          </a:xfrm>
          <a:prstGeom prst="rect">
            <a:avLst/>
          </a:prstGeom>
        </p:spPr>
        <p:txBody>
          <a:bodyPr lIns="91391" tIns="45698" rIns="91391" bIns="45698"/>
          <a:lstStyle>
            <a:lvl1pPr>
              <a:defRPr/>
            </a:lvl1pPr>
          </a:lstStyle>
          <a:p>
            <a:r>
              <a:rPr lang="en-US" dirty="0">
                <a:solidFill>
                  <a:srgbClr val="000000"/>
                </a:solidFill>
              </a:rPr>
              <a:t>HIGHLY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8912110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C1CB-5A6A-45AB-A006-4AE6039A81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850A8-2EE1-4423-B335-DF555D4786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9832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C1CB-5A6A-45AB-A006-4AE6039A81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850A8-2EE1-4423-B335-DF555D4786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4178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C1CB-5A6A-45AB-A006-4AE6039A81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850A8-2EE1-4423-B335-DF555D4786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796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C1CB-5A6A-45AB-A006-4AE6039A81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850A8-2EE1-4423-B335-DF555D4786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693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C1CB-5A6A-45AB-A006-4AE6039A81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850A8-2EE1-4423-B335-DF555D4786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987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7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 userDrawn="1"/>
        </p:nvGrpSpPr>
        <p:grpSpPr>
          <a:xfrm>
            <a:off x="0" y="0"/>
            <a:ext cx="9144000" cy="6858002"/>
            <a:chOff x="0" y="0"/>
            <a:chExt cx="9144000" cy="6858002"/>
          </a:xfrm>
        </p:grpSpPr>
        <p:pic>
          <p:nvPicPr>
            <p:cNvPr id="3074" name="Picture 2" descr="Z:\BCG_DailyTasks\01-Aug-2014\NE- 212960-30_Lauren_Template-General Mills\WIP\Picture1.jpg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0"/>
              <a:ext cx="9144000" cy="6858002"/>
            </a:xfrm>
            <a:prstGeom prst="rect">
              <a:avLst/>
            </a:prstGeom>
            <a:noFill/>
          </p:spPr>
        </p:pic>
        <p:sp>
          <p:nvSpPr>
            <p:cNvPr id="10" name="Rectangle 9"/>
            <p:cNvSpPr/>
            <p:nvPr userDrawn="1"/>
          </p:nvSpPr>
          <p:spPr>
            <a:xfrm>
              <a:off x="686714" y="6526921"/>
              <a:ext cx="8229600" cy="1156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 anchorCtr="0"/>
            <a:lstStyle/>
            <a:p>
              <a:pPr algn="ctr"/>
              <a:endParaRPr lang="en-US" sz="1400" dirty="0" err="1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11" name="Picture 10" descr="General-Mills-Logo.jpg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515" y="123825"/>
            <a:ext cx="3276601" cy="1329042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722099" y="2351782"/>
            <a:ext cx="7699829" cy="1077218"/>
          </a:xfrm>
        </p:spPr>
        <p:txBody>
          <a:bodyPr anchor="b" anchorCtr="0">
            <a:noAutofit/>
          </a:bodyPr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Title in Title Case (Calibri Bold 32pt, Black)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722099" y="3429013"/>
            <a:ext cx="7699829" cy="880241"/>
          </a:xfrm>
        </p:spPr>
        <p:txBody>
          <a:bodyPr>
            <a:noAutofit/>
          </a:bodyPr>
          <a:lstStyle>
            <a:lvl1pPr>
              <a:defRPr sz="2600" b="0">
                <a:solidFill>
                  <a:srgbClr val="4E4F5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Subtitle in Title Case</a:t>
            </a:r>
          </a:p>
          <a:p>
            <a:pPr lvl="0"/>
            <a:r>
              <a:rPr lang="en-US" dirty="0" smtClean="0"/>
              <a:t>(Calibri 26pt, Dark Gray)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722099" y="4976042"/>
            <a:ext cx="7699829" cy="246221"/>
          </a:xfrm>
        </p:spPr>
        <p:txBody>
          <a:bodyPr>
            <a:spAutoFit/>
          </a:bodyPr>
          <a:lstStyle>
            <a:lvl1pPr>
              <a:defRPr sz="1600" b="0">
                <a:solidFill>
                  <a:srgbClr val="4E4F52"/>
                </a:solidFill>
              </a:defRPr>
            </a:lvl1pPr>
          </a:lstStyle>
          <a:p>
            <a:pPr lvl="0"/>
            <a:r>
              <a:rPr lang="en-US" dirty="0" smtClean="0"/>
              <a:t>Date (Arial 16pt, dark gray)</a:t>
            </a:r>
          </a:p>
        </p:txBody>
      </p:sp>
    </p:spTree>
    <p:extLst>
      <p:ext uri="{BB962C8B-B14F-4D97-AF65-F5344CB8AC3E}">
        <p14:creationId xmlns:p14="http://schemas.microsoft.com/office/powerpoint/2010/main" val="2461997268"/>
      </p:ext>
    </p:extLst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086" y="0"/>
            <a:ext cx="8026378" cy="85416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22086" y="1371601"/>
            <a:ext cx="8026378" cy="47545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66881"/>
      </p:ext>
    </p:extLst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085241"/>
      </p:ext>
    </p:extLst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4138113"/>
      </p:ext>
    </p:extLst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8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vmlDrawing" Target="../drawings/vmlDrawing3.vml"/><Relationship Id="rId11" Type="http://schemas.openxmlformats.org/officeDocument/2006/relationships/image" Target="../media/image2.jpeg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9.xml"/><Relationship Id="rId9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3" Type="http://schemas.openxmlformats.org/officeDocument/2006/relationships/slideLayout" Target="../slideLayouts/slideLayout12.xml"/><Relationship Id="rId7" Type="http://schemas.openxmlformats.org/officeDocument/2006/relationships/vmlDrawing" Target="../drawings/vmlDrawing5.v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4.xml"/><Relationship Id="rId10" Type="http://schemas.openxmlformats.org/officeDocument/2006/relationships/oleObject" Target="../embeddings/oleObject5.bin"/><Relationship Id="rId4" Type="http://schemas.openxmlformats.org/officeDocument/2006/relationships/slideLayout" Target="../slideLayouts/slideLayout13.xml"/><Relationship Id="rId9" Type="http://schemas.openxmlformats.org/officeDocument/2006/relationships/tags" Target="../tags/tag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7.jpg"/><Relationship Id="rId2" Type="http://schemas.openxmlformats.org/officeDocument/2006/relationships/slideLayout" Target="../slideLayouts/slideLayout27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7" name="think-cell Slide" r:id="rId9" imgW="360" imgH="360" progId="TCLayout.ActiveDocument.1">
                  <p:embed/>
                </p:oleObj>
              </mc:Choice>
              <mc:Fallback>
                <p:oleObj name="think-cell Slide" r:id="rId9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 userDrawn="1"/>
        </p:nvGrpSpPr>
        <p:grpSpPr>
          <a:xfrm>
            <a:off x="0" y="0"/>
            <a:ext cx="9144000" cy="6858002"/>
            <a:chOff x="0" y="0"/>
            <a:chExt cx="9144000" cy="6858002"/>
          </a:xfrm>
        </p:grpSpPr>
        <p:pic>
          <p:nvPicPr>
            <p:cNvPr id="14" name="Picture 2" descr="Z:\BCG_DailyTasks\01-Aug-2014\NE- 212960-30_Lauren_Template-General Mills\WIP\Picture1.jpg"/>
            <p:cNvPicPr>
              <a:picLocks noChangeAspect="1" noChangeArrowheads="1"/>
            </p:cNvPicPr>
            <p:nvPr userDrawn="1"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0" y="0"/>
              <a:ext cx="9144000" cy="6858002"/>
            </a:xfrm>
            <a:prstGeom prst="rect">
              <a:avLst/>
            </a:prstGeom>
            <a:noFill/>
          </p:spPr>
        </p:pic>
        <p:sp>
          <p:nvSpPr>
            <p:cNvPr id="8" name="Rectangle 7"/>
            <p:cNvSpPr/>
            <p:nvPr userDrawn="1"/>
          </p:nvSpPr>
          <p:spPr>
            <a:xfrm>
              <a:off x="686714" y="6526921"/>
              <a:ext cx="8229600" cy="1156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 anchorCtr="0"/>
            <a:lstStyle/>
            <a:p>
              <a:pPr algn="ctr"/>
              <a:endParaRPr lang="en-US" sz="1400" dirty="0" err="1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2086" y="0"/>
            <a:ext cx="8026378" cy="854168"/>
          </a:xfrm>
          <a:prstGeom prst="rect">
            <a:avLst/>
          </a:prstGeom>
        </p:spPr>
        <p:txBody>
          <a:bodyPr vert="horz" lIns="0" tIns="45698" rIns="0" bIns="45698" rtlCol="0" anchor="ctr" anchorCtr="0">
            <a:noAutofit/>
          </a:bodyPr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086" y="1371601"/>
            <a:ext cx="8026378" cy="47545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FooterSimple"/>
          <p:cNvSpPr/>
          <p:nvPr userDrawn="1"/>
        </p:nvSpPr>
        <p:spPr>
          <a:xfrm>
            <a:off x="734186" y="6699600"/>
            <a:ext cx="594831" cy="1077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r>
              <a:rPr lang="en-US" sz="700">
                <a:solidFill>
                  <a:srgbClr val="808080"/>
                </a:solidFill>
              </a:rPr>
              <a:t>141219 HR Kickoff Workshop v4_To RuthAnne.pptx</a:t>
            </a:r>
            <a:endParaRPr lang="en-US" sz="700" dirty="0">
              <a:solidFill>
                <a:srgbClr val="808080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8546955" y="6674400"/>
            <a:ext cx="175846" cy="127000"/>
          </a:xfrm>
          <a:prstGeom prst="rect">
            <a:avLst/>
          </a:prstGeom>
          <a:noFill/>
          <a:ln/>
          <a:effectLst/>
        </p:spPr>
        <p:txBody>
          <a:bodyPr wrap="none" lIns="0" tIns="0" rIns="0" bIns="0" rtlCol="0">
            <a:noAutofit/>
          </a:bodyPr>
          <a:lstStyle/>
          <a:p>
            <a:pPr algn="r">
              <a:defRPr/>
            </a:pPr>
            <a:fld id="{9D53E389-1311-4796-9190-1F74A8EADEA2}" type="slidenum">
              <a:rPr lang="en-US" sz="900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en-US" sz="900">
              <a:solidFill>
                <a:srgbClr val="000000"/>
              </a:solidFill>
            </a:endParaRPr>
          </a:p>
          <a:p>
            <a:endParaRPr lang="en-US" sz="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72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</p:sldLayoutIdLst>
  <p:transition>
    <p:cut/>
  </p:transition>
  <p:hf hdr="0" ftr="0" dt="0"/>
  <p:txStyles>
    <p:titleStyle>
      <a:lvl1pPr algn="ctr" defTabSz="913923" rtl="0" eaLnBrk="1" latinLnBrk="0" hangingPunct="1">
        <a:spcBef>
          <a:spcPct val="0"/>
        </a:spcBef>
        <a:buNone/>
        <a:defRPr sz="3200" b="1" kern="1200" baseline="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0" indent="0" algn="l" defTabSz="913923" rtl="0" eaLnBrk="1" latinLnBrk="0" hangingPunct="1">
        <a:spcBef>
          <a:spcPts val="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92457" indent="-173645" algn="l" defTabSz="913923" rtl="0" eaLnBrk="1" latinLnBrk="0" hangingPunct="1">
        <a:spcBef>
          <a:spcPts val="0"/>
        </a:spcBef>
        <a:buClr>
          <a:srgbClr val="4F81BD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84912" indent="-173645" algn="l" defTabSz="913923" rtl="0" eaLnBrk="1" latinLnBrk="0" hangingPunct="1">
        <a:spcBef>
          <a:spcPts val="0"/>
        </a:spcBef>
        <a:buClr>
          <a:srgbClr val="4F81BD"/>
        </a:buClr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77369" indent="-173645" algn="l" defTabSz="913923" rtl="0" eaLnBrk="1" latinLnBrk="0" hangingPunct="1">
        <a:spcBef>
          <a:spcPts val="0"/>
        </a:spcBef>
        <a:buClr>
          <a:srgbClr val="4F81BD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69825" indent="-173645" algn="l" defTabSz="913923" rtl="0" eaLnBrk="1" latinLnBrk="0" hangingPunct="1">
        <a:spcBef>
          <a:spcPts val="0"/>
        </a:spcBef>
        <a:buClr>
          <a:srgbClr val="4F81BD"/>
        </a:buClr>
        <a:buFont typeface="Arial" pitchFamily="34" charset="0"/>
        <a:buChar char="»"/>
        <a:defRPr lang="en-US" sz="16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3299" indent="-228483" algn="l" defTabSz="9139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253" indent="-228483" algn="l" defTabSz="9139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19" indent="-228483" algn="l" defTabSz="9139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185" indent="-228483" algn="l" defTabSz="9139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62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23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85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51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14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70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36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99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3" name="think-cell Slide" r:id="rId9" imgW="360" imgH="360" progId="TCLayout.ActiveDocument.1">
                  <p:embed/>
                </p:oleObj>
              </mc:Choice>
              <mc:Fallback>
                <p:oleObj name="think-cell Slide" r:id="rId9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 userDrawn="1"/>
        </p:nvGrpSpPr>
        <p:grpSpPr>
          <a:xfrm>
            <a:off x="0" y="0"/>
            <a:ext cx="9144000" cy="6858002"/>
            <a:chOff x="0" y="0"/>
            <a:chExt cx="9144000" cy="6858002"/>
          </a:xfrm>
        </p:grpSpPr>
        <p:pic>
          <p:nvPicPr>
            <p:cNvPr id="14" name="Picture 2" descr="Z:\BCG_DailyTasks\01-Aug-2014\NE- 212960-30_Lauren_Template-General Mills\WIP\Picture1.jpg"/>
            <p:cNvPicPr>
              <a:picLocks noChangeAspect="1" noChangeArrowheads="1"/>
            </p:cNvPicPr>
            <p:nvPr userDrawn="1"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0" y="0"/>
              <a:ext cx="9144000" cy="6858002"/>
            </a:xfrm>
            <a:prstGeom prst="rect">
              <a:avLst/>
            </a:prstGeom>
            <a:noFill/>
          </p:spPr>
        </p:pic>
        <p:sp>
          <p:nvSpPr>
            <p:cNvPr id="8" name="Rectangle 7"/>
            <p:cNvSpPr/>
            <p:nvPr userDrawn="1"/>
          </p:nvSpPr>
          <p:spPr>
            <a:xfrm>
              <a:off x="686714" y="6526921"/>
              <a:ext cx="8229600" cy="1156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 anchorCtr="0"/>
            <a:lstStyle/>
            <a:p>
              <a:pPr algn="ctr"/>
              <a:endParaRPr lang="en-US" sz="1400" dirty="0" err="1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2086" y="0"/>
            <a:ext cx="8026378" cy="854168"/>
          </a:xfrm>
          <a:prstGeom prst="rect">
            <a:avLst/>
          </a:prstGeom>
        </p:spPr>
        <p:txBody>
          <a:bodyPr vert="horz" lIns="0" tIns="45698" rIns="0" bIns="45698" rtlCol="0" anchor="ctr" anchorCtr="0">
            <a:noAutofit/>
          </a:bodyPr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086" y="1371601"/>
            <a:ext cx="8026378" cy="47545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FooterSimple"/>
          <p:cNvSpPr/>
          <p:nvPr userDrawn="1"/>
        </p:nvSpPr>
        <p:spPr>
          <a:xfrm>
            <a:off x="734186" y="6699600"/>
            <a:ext cx="594831" cy="1077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r>
              <a:rPr lang="en-US" sz="700" smtClean="0">
                <a:solidFill>
                  <a:srgbClr val="808080"/>
                </a:solidFill>
              </a:rPr>
              <a:t>141219 HR Catalyst Fact Pack v3.pptx</a:t>
            </a:r>
            <a:endParaRPr lang="en-US" sz="700" dirty="0">
              <a:solidFill>
                <a:srgbClr val="808080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8546955" y="6674400"/>
            <a:ext cx="175846" cy="127000"/>
          </a:xfrm>
          <a:prstGeom prst="rect">
            <a:avLst/>
          </a:prstGeom>
          <a:noFill/>
          <a:ln/>
          <a:effectLst/>
        </p:spPr>
        <p:txBody>
          <a:bodyPr wrap="none" lIns="0" tIns="0" rIns="0" bIns="0" rtlCol="0">
            <a:noAutofit/>
          </a:bodyPr>
          <a:lstStyle/>
          <a:p>
            <a:pPr algn="r">
              <a:defRPr/>
            </a:pPr>
            <a:fld id="{9D53E389-1311-4796-9190-1F74A8EADEA2}" type="slidenum">
              <a:rPr lang="en-US" sz="900" smtClean="0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en-US" sz="900" smtClean="0">
              <a:solidFill>
                <a:srgbClr val="000000"/>
              </a:solidFill>
            </a:endParaRPr>
          </a:p>
          <a:p>
            <a:endParaRPr lang="en-US" sz="900" dirty="0" smtClean="0">
              <a:solidFill>
                <a:srgbClr val="000000"/>
              </a:solidFill>
            </a:endParaRPr>
          </a:p>
        </p:txBody>
      </p:sp>
      <p:sp>
        <p:nvSpPr>
          <p:cNvPr id="12" name="DraftShape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gray">
          <a:xfrm>
            <a:off x="4171018" y="901550"/>
            <a:ext cx="1128515" cy="18466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0000"/>
                </a:solidFill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729602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</p:sldLayoutIdLst>
  <p:transition>
    <p:cu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3923" rtl="0" eaLnBrk="1" latinLnBrk="0" hangingPunct="1">
        <a:spcBef>
          <a:spcPct val="0"/>
        </a:spcBef>
        <a:buNone/>
        <a:defRPr sz="3200" b="1" kern="1200" baseline="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0" indent="0" algn="l" defTabSz="913923" rtl="0" eaLnBrk="1" latinLnBrk="0" hangingPunct="1">
        <a:spcBef>
          <a:spcPts val="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92457" indent="-173645" algn="l" defTabSz="913923" rtl="0" eaLnBrk="1" latinLnBrk="0" hangingPunct="1">
        <a:spcBef>
          <a:spcPts val="0"/>
        </a:spcBef>
        <a:buClr>
          <a:srgbClr val="4F81BD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84912" indent="-173645" algn="l" defTabSz="913923" rtl="0" eaLnBrk="1" latinLnBrk="0" hangingPunct="1">
        <a:spcBef>
          <a:spcPts val="0"/>
        </a:spcBef>
        <a:buClr>
          <a:srgbClr val="4F81BD"/>
        </a:buClr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77369" indent="-173645" algn="l" defTabSz="913923" rtl="0" eaLnBrk="1" latinLnBrk="0" hangingPunct="1">
        <a:spcBef>
          <a:spcPts val="0"/>
        </a:spcBef>
        <a:buClr>
          <a:srgbClr val="4F81BD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69825" indent="-173645" algn="l" defTabSz="913923" rtl="0" eaLnBrk="1" latinLnBrk="0" hangingPunct="1">
        <a:spcBef>
          <a:spcPts val="0"/>
        </a:spcBef>
        <a:buClr>
          <a:srgbClr val="4F81BD"/>
        </a:buClr>
        <a:buFont typeface="Arial" pitchFamily="34" charset="0"/>
        <a:buChar char="»"/>
        <a:defRPr lang="en-US" sz="16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3299" indent="-228483" algn="l" defTabSz="9139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253" indent="-228483" algn="l" defTabSz="9139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19" indent="-228483" algn="l" defTabSz="9139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185" indent="-228483" algn="l" defTabSz="9139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62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23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85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51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14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70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36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99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1" name="think-cell Slide" r:id="rId10" imgW="360" imgH="360" progId="TCLayout.ActiveDocument.1">
                  <p:embed/>
                </p:oleObj>
              </mc:Choice>
              <mc:Fallback>
                <p:oleObj name="think-cell Slide" r:id="rId10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0" y="0"/>
            <a:ext cx="9144000" cy="6858002"/>
            <a:chOff x="0" y="0"/>
            <a:chExt cx="9144000" cy="6858002"/>
          </a:xfrm>
        </p:grpSpPr>
        <p:pic>
          <p:nvPicPr>
            <p:cNvPr id="14" name="Picture 2" descr="Z:\BCG_DailyTasks\01-Aug-2014\NE- 212960-30_Lauren_Template-General Mills\WIP\Picture1.jpg"/>
            <p:cNvPicPr>
              <a:picLocks noChangeAspect="1" noChangeArrowheads="1"/>
            </p:cNvPicPr>
            <p:nvPr userDrawn="1"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0" y="0"/>
              <a:ext cx="9144000" cy="6858002"/>
            </a:xfrm>
            <a:prstGeom prst="rect">
              <a:avLst/>
            </a:prstGeom>
            <a:noFill/>
          </p:spPr>
        </p:pic>
        <p:sp>
          <p:nvSpPr>
            <p:cNvPr id="8" name="Rectangle 7"/>
            <p:cNvSpPr/>
            <p:nvPr userDrawn="1"/>
          </p:nvSpPr>
          <p:spPr>
            <a:xfrm>
              <a:off x="686714" y="6526921"/>
              <a:ext cx="8229600" cy="1156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 anchorCtr="0"/>
            <a:lstStyle/>
            <a:p>
              <a:pPr algn="ctr"/>
              <a:endParaRPr lang="en-US" sz="1400" dirty="0" err="1">
                <a:solidFill>
                  <a:srgbClr val="000000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2086" y="0"/>
            <a:ext cx="8026378" cy="854168"/>
          </a:xfrm>
          <a:prstGeom prst="rect">
            <a:avLst/>
          </a:prstGeom>
        </p:spPr>
        <p:txBody>
          <a:bodyPr vert="horz" lIns="0" tIns="45698" rIns="0" bIns="45698" rtlCol="0" anchor="ctr" anchorCtr="0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086" y="1371601"/>
            <a:ext cx="8026378" cy="47545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7" name="FooterSimple"/>
          <p:cNvSpPr/>
          <p:nvPr/>
        </p:nvSpPr>
        <p:spPr>
          <a:xfrm>
            <a:off x="734186" y="6699600"/>
            <a:ext cx="594831" cy="1077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r>
              <a:rPr lang="en-US" sz="700">
                <a:solidFill>
                  <a:srgbClr val="808080"/>
                </a:solidFill>
              </a:rPr>
              <a:t>141219 HR Catalyst Fact Pack vF.pptx</a:t>
            </a:r>
            <a:endParaRPr lang="en-US" sz="700" dirty="0">
              <a:solidFill>
                <a:srgbClr val="80808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46955" y="6674400"/>
            <a:ext cx="175846" cy="127000"/>
          </a:xfrm>
          <a:prstGeom prst="rect">
            <a:avLst/>
          </a:prstGeom>
          <a:noFill/>
          <a:ln/>
          <a:effectLst/>
        </p:spPr>
        <p:txBody>
          <a:bodyPr wrap="none" lIns="0" tIns="0" rIns="0" bIns="0" rtlCol="0">
            <a:noAutofit/>
          </a:bodyPr>
          <a:lstStyle/>
          <a:p>
            <a:pPr algn="r">
              <a:defRPr/>
            </a:pPr>
            <a:fld id="{9D53E389-1311-4796-9190-1F74A8EADEA2}" type="slidenum">
              <a:rPr lang="en-US" sz="900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en-US" sz="900">
              <a:solidFill>
                <a:srgbClr val="000000"/>
              </a:solidFill>
            </a:endParaRPr>
          </a:p>
          <a:p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12" name="DraftShape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4171018" y="901550"/>
            <a:ext cx="1128515" cy="18466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200" dirty="0">
                <a:solidFill>
                  <a:srgbClr val="FF0000"/>
                </a:solidFill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51584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80" r:id="rId5"/>
  </p:sldLayoutIdLst>
  <p:transition>
    <p:cut/>
  </p:transition>
  <p:hf hdr="0" ftr="0" dt="0"/>
  <p:txStyles>
    <p:titleStyle>
      <a:lvl1pPr algn="ctr" defTabSz="913923" rtl="0" eaLnBrk="1" latinLnBrk="0" hangingPunct="1">
        <a:spcBef>
          <a:spcPct val="0"/>
        </a:spcBef>
        <a:buNone/>
        <a:defRPr sz="3200" b="1" kern="1200" baseline="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0" indent="0" algn="l" defTabSz="913923" rtl="0" eaLnBrk="1" latinLnBrk="0" hangingPunct="1">
        <a:spcBef>
          <a:spcPts val="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92457" indent="-173645" algn="l" defTabSz="913923" rtl="0" eaLnBrk="1" latinLnBrk="0" hangingPunct="1">
        <a:spcBef>
          <a:spcPts val="0"/>
        </a:spcBef>
        <a:buClr>
          <a:srgbClr val="4F81BD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84912" indent="-173645" algn="l" defTabSz="913923" rtl="0" eaLnBrk="1" latinLnBrk="0" hangingPunct="1">
        <a:spcBef>
          <a:spcPts val="0"/>
        </a:spcBef>
        <a:buClr>
          <a:srgbClr val="4F81BD"/>
        </a:buClr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77369" indent="-173645" algn="l" defTabSz="913923" rtl="0" eaLnBrk="1" latinLnBrk="0" hangingPunct="1">
        <a:spcBef>
          <a:spcPts val="0"/>
        </a:spcBef>
        <a:buClr>
          <a:srgbClr val="4F81BD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69825" indent="-173645" algn="l" defTabSz="913923" rtl="0" eaLnBrk="1" latinLnBrk="0" hangingPunct="1">
        <a:spcBef>
          <a:spcPts val="0"/>
        </a:spcBef>
        <a:buClr>
          <a:srgbClr val="4F81BD"/>
        </a:buClr>
        <a:buFont typeface="Arial" pitchFamily="34" charset="0"/>
        <a:buChar char="»"/>
        <a:defRPr lang="en-US" sz="16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3299" indent="-228483" algn="l" defTabSz="9139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253" indent="-228483" algn="l" defTabSz="9139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19" indent="-228483" algn="l" defTabSz="9139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185" indent="-228483" algn="l" defTabSz="9139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62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23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85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51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14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70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36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99" algn="l" defTabSz="9139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990600"/>
          </a:xfrm>
          <a:prstGeom prst="rect">
            <a:avLst/>
          </a:prstGeom>
        </p:spPr>
        <p:txBody>
          <a:bodyPr vert="horz" lIns="91410" tIns="45707" rIns="91410" bIns="45707" rtlCol="0" anchor="ctr" anchorCtr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006" y="1295400"/>
            <a:ext cx="8740238" cy="5105400"/>
          </a:xfrm>
          <a:prstGeom prst="rect">
            <a:avLst/>
          </a:prstGeom>
        </p:spPr>
        <p:txBody>
          <a:bodyPr vert="horz" lIns="91410" tIns="45707" rIns="91410" bIns="4570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42502" y="1056904"/>
            <a:ext cx="8847117" cy="0"/>
          </a:xfrm>
          <a:prstGeom prst="line">
            <a:avLst/>
          </a:prstGeom>
          <a:ln w="38100" cap="rnd">
            <a:solidFill>
              <a:srgbClr val="FF91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10"/>
          <p:cNvSpPr txBox="1">
            <a:spLocks/>
          </p:cNvSpPr>
          <p:nvPr/>
        </p:nvSpPr>
        <p:spPr>
          <a:xfrm>
            <a:off x="8189025" y="6553200"/>
            <a:ext cx="990600" cy="304800"/>
          </a:xfrm>
          <a:prstGeom prst="rect">
            <a:avLst/>
          </a:prstGeom>
        </p:spPr>
        <p:txBody>
          <a:bodyPr vert="horz" lIns="91410" tIns="45707" rIns="91410" bIns="45707" rtlCol="0" anchor="b"/>
          <a:lstStyle>
            <a:lvl1pPr algn="r">
              <a:defRPr sz="500">
                <a:solidFill>
                  <a:schemeClr val="bg1">
                    <a:lumMod val="60000"/>
                    <a:lumOff val="40000"/>
                  </a:schemeClr>
                </a:solidFill>
              </a:defRPr>
            </a:lvl1pPr>
          </a:lstStyle>
          <a:p>
            <a:pPr defTabSz="914107" fontAlgn="base">
              <a:spcBef>
                <a:spcPct val="0"/>
              </a:spcBef>
              <a:spcAft>
                <a:spcPct val="0"/>
              </a:spcAft>
              <a:defRPr/>
            </a:pPr>
            <a:fld id="{AF909AD6-6206-4C88-988C-1D96EB303ABA}" type="slidenum">
              <a:rPr lang="en-US" sz="800" smtClean="0">
                <a:solidFill>
                  <a:srgbClr val="0070C0">
                    <a:lumMod val="75000"/>
                  </a:srgbClr>
                </a:solidFill>
              </a:rPr>
              <a:pPr defTabSz="914107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 dirty="0">
              <a:solidFill>
                <a:srgbClr val="0070C0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398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107" rtl="0" eaLnBrk="1" latinLnBrk="0" hangingPunct="1">
        <a:lnSpc>
          <a:spcPct val="75000"/>
        </a:lnSpc>
        <a:spcBef>
          <a:spcPct val="0"/>
        </a:spcBef>
        <a:buNone/>
        <a:defRPr lang="en-US" sz="4000" b="1" kern="1200" spc="-150" dirty="0">
          <a:solidFill>
            <a:schemeClr val="accent1">
              <a:lumMod val="75000"/>
            </a:schemeClr>
          </a:solidFill>
          <a:latin typeface="Corbel" pitchFamily="34" charset="0"/>
          <a:ea typeface="+mj-ea"/>
          <a:cs typeface="+mj-cs"/>
        </a:defRPr>
      </a:lvl1pPr>
    </p:titleStyle>
    <p:bodyStyle>
      <a:lvl1pPr marL="342790" indent="-342790" algn="l" defTabSz="914107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0" indent="-285660" algn="l" defTabSz="914107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38" indent="-228528" algn="l" defTabSz="914107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88" indent="-228528" algn="l" defTabSz="914107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42" indent="-228528" algn="l" defTabSz="914107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99" indent="-228528" algn="l" defTabSz="9141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48" indent="-228528" algn="l" defTabSz="9141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04" indent="-228528" algn="l" defTabSz="9141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60" indent="-228528" algn="l" defTabSz="91410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3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7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60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16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70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20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76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30" algn="l" defTabSz="9141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77801"/>
            <a:ext cx="8153400" cy="812800"/>
          </a:xfrm>
          <a:prstGeom prst="rect">
            <a:avLst/>
          </a:prstGeom>
        </p:spPr>
        <p:txBody>
          <a:bodyPr vert="horz" lIns="102376" tIns="51189" rIns="102376" bIns="51189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102376" tIns="51189" rIns="102376" bIns="511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36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1023759" rtl="0" eaLnBrk="1" latinLnBrk="0" hangingPunct="1">
        <a:spcBef>
          <a:spcPct val="0"/>
        </a:spcBef>
        <a:buNone/>
        <a:defRPr sz="3600" b="1" kern="1200">
          <a:solidFill>
            <a:srgbClr val="0070C0"/>
          </a:solidFill>
          <a:latin typeface="Century Gothic" panose="020B0502020202020204" pitchFamily="34" charset="0"/>
          <a:ea typeface="+mj-ea"/>
          <a:cs typeface="Arial" panose="020B0604020202020204" pitchFamily="34" charset="0"/>
        </a:defRPr>
      </a:lvl1pPr>
    </p:titleStyle>
    <p:bodyStyle>
      <a:lvl1pPr marL="383913" indent="-383913" algn="l" defTabSz="1023759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entury Gothic" panose="020B0502020202020204" pitchFamily="34" charset="0"/>
          <a:ea typeface="+mn-ea"/>
          <a:cs typeface="+mn-cs"/>
        </a:defRPr>
      </a:lvl1pPr>
      <a:lvl2pPr marL="831805" indent="-319926" algn="l" defTabSz="1023759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entury Gothic" panose="020B0502020202020204" pitchFamily="34" charset="0"/>
          <a:ea typeface="+mn-ea"/>
          <a:cs typeface="+mn-cs"/>
        </a:defRPr>
      </a:lvl2pPr>
      <a:lvl3pPr marL="1279699" indent="-255941" algn="l" defTabSz="102375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entury Gothic" panose="020B0502020202020204" pitchFamily="34" charset="0"/>
          <a:ea typeface="+mn-ea"/>
          <a:cs typeface="+mn-cs"/>
        </a:defRPr>
      </a:lvl3pPr>
      <a:lvl4pPr marL="1791578" indent="-255941" algn="l" defTabSz="1023759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entury Gothic" panose="020B0502020202020204" pitchFamily="34" charset="0"/>
          <a:ea typeface="+mn-ea"/>
          <a:cs typeface="+mn-cs"/>
        </a:defRPr>
      </a:lvl4pPr>
      <a:lvl5pPr marL="2303460" indent="-255941" algn="l" defTabSz="1023759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entury Gothic" panose="020B0502020202020204" pitchFamily="34" charset="0"/>
          <a:ea typeface="+mn-ea"/>
          <a:cs typeface="+mn-cs"/>
        </a:defRPr>
      </a:lvl5pPr>
      <a:lvl6pPr marL="2815339" indent="-255941" algn="l" defTabSz="1023759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27219" indent="-255941" algn="l" defTabSz="1023759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39096" indent="-255941" algn="l" defTabSz="1023759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50978" indent="-255941" algn="l" defTabSz="1023759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37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884" algn="l" defTabSz="10237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3759" algn="l" defTabSz="10237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5640" algn="l" defTabSz="10237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7518" algn="l" defTabSz="10237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398" algn="l" defTabSz="10237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71277" algn="l" defTabSz="10237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3158" algn="l" defTabSz="10237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5037" algn="l" defTabSz="1023759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1465" y="0"/>
            <a:ext cx="8661070" cy="85417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371600"/>
            <a:ext cx="76200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7136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63" y="6574411"/>
            <a:ext cx="8189976" cy="3657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>
            <a:off x="783772" y="843149"/>
            <a:ext cx="8205851" cy="0"/>
          </a:xfrm>
          <a:prstGeom prst="line">
            <a:avLst/>
          </a:prstGeom>
          <a:ln w="12700">
            <a:solidFill>
              <a:srgbClr val="577D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2909455" y="890650"/>
            <a:ext cx="6080168" cy="0"/>
          </a:xfrm>
          <a:prstGeom prst="line">
            <a:avLst/>
          </a:prstGeom>
          <a:ln w="12700">
            <a:solidFill>
              <a:srgbClr val="F3C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38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</p:sldLayoutIdLst>
  <p:transition>
    <p:cut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75000"/>
        </a:lnSpc>
        <a:spcBef>
          <a:spcPct val="0"/>
        </a:spcBef>
        <a:buNone/>
        <a:defRPr sz="3200" b="1" kern="1200" spc="-100" baseline="0">
          <a:solidFill>
            <a:schemeClr val="tx2"/>
          </a:solidFill>
          <a:latin typeface="Calibri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Arial" pitchFamily="34" charset="0"/>
        <a:buChar char="–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Arial" pitchFamily="34" charset="0"/>
        <a:buChar char="–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Arial" pitchFamily="34" charset="0"/>
        <a:buChar char="»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776CC1CB-5A6A-45AB-A006-4AE6039A81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5/15/2015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92850A8-2EE1-4423-B335-DF555D4786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036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712821"/>
            <a:ext cx="9144000" cy="1647915"/>
          </a:xfrm>
          <a:prstGeom prst="rect">
            <a:avLst/>
          </a:prstGeom>
          <a:gradFill>
            <a:gsLst>
              <a:gs pos="0">
                <a:srgbClr val="0070C0">
                  <a:alpha val="0"/>
                </a:srgbClr>
              </a:gs>
              <a:gs pos="36000">
                <a:srgbClr val="204D84"/>
              </a:gs>
              <a:gs pos="69000">
                <a:srgbClr val="002060"/>
              </a:gs>
              <a:gs pos="100000">
                <a:srgbClr val="0070C0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Culture &amp; Engagement Model</a:t>
            </a:r>
            <a:br>
              <a:rPr lang="en-US" sz="3200" dirty="0" smtClean="0"/>
            </a:br>
            <a:r>
              <a:rPr lang="en-US" sz="2200" b="0" dirty="0" smtClean="0"/>
              <a:t>Collective </a:t>
            </a:r>
            <a:r>
              <a:rPr lang="en-US" sz="2200" b="0" dirty="0"/>
              <a:t>and individual desired outcomes &amp; </a:t>
            </a:r>
            <a:r>
              <a:rPr lang="en-US" sz="2200" b="0" dirty="0" smtClean="0"/>
              <a:t>behaviors</a:t>
            </a:r>
            <a:endParaRPr lang="en-US" sz="2200" b="0" dirty="0"/>
          </a:p>
        </p:txBody>
      </p:sp>
      <p:sp>
        <p:nvSpPr>
          <p:cNvPr id="24" name="Ellipse 96"/>
          <p:cNvSpPr/>
          <p:nvPr/>
        </p:nvSpPr>
        <p:spPr bwMode="gray">
          <a:xfrm>
            <a:off x="2758468" y="5724486"/>
            <a:ext cx="3521573" cy="415636"/>
          </a:xfrm>
          <a:prstGeom prst="ellipse">
            <a:avLst/>
          </a:prstGeom>
          <a:gradFill flip="none" rotWithShape="1">
            <a:gsLst>
              <a:gs pos="87000">
                <a:schemeClr val="tx1">
                  <a:alpha val="0"/>
                </a:schemeClr>
              </a:gs>
              <a:gs pos="0">
                <a:srgbClr val="002060"/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lIns="91410" tIns="45707" rIns="91410" bIns="45707" rtlCol="0" anchor="ctr"/>
          <a:lstStyle/>
          <a:p>
            <a:pPr algn="ctr" defTabSz="914107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Text Box 47" descr="© INSCALE GmbH, 26.05.2010&#10;http://www.presentationload.com/"/>
          <p:cNvSpPr txBox="1">
            <a:spLocks noChangeArrowheads="1"/>
          </p:cNvSpPr>
          <p:nvPr/>
        </p:nvSpPr>
        <p:spPr bwMode="gray">
          <a:xfrm>
            <a:off x="6382861" y="9701080"/>
            <a:ext cx="2473194" cy="118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0" tIns="45707" rIns="91410" bIns="45707">
            <a:spAutoFit/>
          </a:bodyPr>
          <a:lstStyle/>
          <a:p>
            <a:pPr defTabSz="91410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>
                <a:solidFill>
                  <a:prstClr val="white"/>
                </a:solidFill>
                <a:latin typeface="Century Gothic" panose="020B0502020202020204" pitchFamily="34" charset="0"/>
              </a:rPr>
              <a:t>Business rules for data</a:t>
            </a:r>
            <a:r>
              <a:rPr lang="en-US" sz="1400" i="1" dirty="0">
                <a:solidFill>
                  <a:prstClr val="white"/>
                </a:solidFill>
                <a:latin typeface="Century Gothic" panose="020B0502020202020204" pitchFamily="34" charset="0"/>
              </a:rPr>
              <a:t>, accessible by those providing it, and consistent across relevant business processes</a:t>
            </a:r>
          </a:p>
        </p:txBody>
      </p:sp>
      <p:sp>
        <p:nvSpPr>
          <p:cNvPr id="31" name="Text Box 53" descr="© INSCALE GmbH, 26.05.2010&#10;http://www.presentationload.com/"/>
          <p:cNvSpPr txBox="1">
            <a:spLocks noChangeArrowheads="1"/>
          </p:cNvSpPr>
          <p:nvPr/>
        </p:nvSpPr>
        <p:spPr bwMode="gray">
          <a:xfrm>
            <a:off x="153383" y="9701619"/>
            <a:ext cx="2524125" cy="964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7" rIns="91410" bIns="45707">
            <a:spAutoFit/>
          </a:bodyPr>
          <a:lstStyle/>
          <a:p>
            <a:pPr algn="r" defTabSz="914107" eaLnBrk="0" hangingPunct="0"/>
            <a:r>
              <a:rPr lang="en-GB" sz="1400" i="1" dirty="0">
                <a:solidFill>
                  <a:prstClr val="white"/>
                </a:solidFill>
                <a:latin typeface="Century Gothic" panose="020B0502020202020204" pitchFamily="34" charset="0"/>
              </a:rPr>
              <a:t>Tools to </a:t>
            </a:r>
            <a:r>
              <a:rPr lang="en-GB" sz="1400" b="1" i="1" dirty="0">
                <a:solidFill>
                  <a:prstClr val="white"/>
                </a:solidFill>
                <a:latin typeface="Century Gothic" panose="020B0502020202020204" pitchFamily="34" charset="0"/>
              </a:rPr>
              <a:t>capture, monitor and enforce </a:t>
            </a:r>
            <a:r>
              <a:rPr lang="en-GB" sz="1400" i="1" dirty="0">
                <a:solidFill>
                  <a:prstClr val="white"/>
                </a:solidFill>
                <a:latin typeface="Century Gothic" panose="020B0502020202020204" pitchFamily="34" charset="0"/>
              </a:rPr>
              <a:t>data standards and business rules for master data</a:t>
            </a:r>
            <a:endParaRPr lang="en-US" sz="1400" b="1" i="1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Block Arc 7"/>
          <p:cNvSpPr/>
          <p:nvPr/>
        </p:nvSpPr>
        <p:spPr>
          <a:xfrm>
            <a:off x="2821896" y="1942304"/>
            <a:ext cx="3350509" cy="3350509"/>
          </a:xfrm>
          <a:prstGeom prst="blockArc">
            <a:avLst>
              <a:gd name="adj1" fmla="val 16334137"/>
              <a:gd name="adj2" fmla="val 20202905"/>
              <a:gd name="adj3" fmla="val 14839"/>
            </a:avLst>
          </a:prstGeom>
          <a:solidFill>
            <a:schemeClr val="bg1"/>
          </a:solidFill>
          <a:ln w="19050" algn="ctr">
            <a:solidFill>
              <a:srgbClr val="00B0F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288000" tIns="0" rIns="0" bIns="0" anchor="ctr"/>
          <a:lstStyle/>
          <a:p>
            <a:pPr defTabSz="801432" eaLnBrk="0" hangingPunct="0"/>
            <a:endParaRPr lang="en-US" b="1">
              <a:solidFill>
                <a:srgbClr val="000000"/>
              </a:solidFill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48" name="Block Arc 47"/>
          <p:cNvSpPr/>
          <p:nvPr/>
        </p:nvSpPr>
        <p:spPr>
          <a:xfrm>
            <a:off x="2828457" y="1935479"/>
            <a:ext cx="3350509" cy="3350509"/>
          </a:xfrm>
          <a:prstGeom prst="blockArc">
            <a:avLst>
              <a:gd name="adj1" fmla="val 20397868"/>
              <a:gd name="adj2" fmla="val 2858453"/>
              <a:gd name="adj3" fmla="val 15064"/>
            </a:avLst>
          </a:prstGeom>
          <a:solidFill>
            <a:schemeClr val="bg1"/>
          </a:solidFill>
          <a:ln w="12700" algn="ctr">
            <a:solidFill>
              <a:srgbClr val="00B0F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288000" tIns="0" rIns="0" bIns="0" anchor="ctr"/>
          <a:lstStyle/>
          <a:p>
            <a:pPr defTabSz="801432" eaLnBrk="0" hangingPunct="0"/>
            <a:endParaRPr lang="en-US" b="1">
              <a:solidFill>
                <a:srgbClr val="000000"/>
              </a:solidFill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49" name="Block Arc 48"/>
          <p:cNvSpPr/>
          <p:nvPr/>
        </p:nvSpPr>
        <p:spPr>
          <a:xfrm>
            <a:off x="2821370" y="1945253"/>
            <a:ext cx="3350509" cy="3350509"/>
          </a:xfrm>
          <a:prstGeom prst="blockArc">
            <a:avLst>
              <a:gd name="adj1" fmla="val 3012635"/>
              <a:gd name="adj2" fmla="val 7880873"/>
              <a:gd name="adj3" fmla="val 15340"/>
            </a:avLst>
          </a:prstGeom>
          <a:gradFill rotWithShape="1">
            <a:gsLst>
              <a:gs pos="0">
                <a:srgbClr val="FFFFFF"/>
              </a:gs>
              <a:gs pos="100000">
                <a:srgbClr val="D7D7D7"/>
              </a:gs>
            </a:gsLst>
            <a:lin ang="5400000" scaled="1"/>
          </a:gradFill>
          <a:ln w="12700" algn="ctr">
            <a:solidFill>
              <a:srgbClr val="00B0F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288000" tIns="0" rIns="0" bIns="0" anchor="ctr"/>
          <a:lstStyle/>
          <a:p>
            <a:pPr defTabSz="801432" eaLnBrk="0" hangingPunct="0"/>
            <a:endParaRPr lang="en-US" b="1">
              <a:solidFill>
                <a:srgbClr val="000000"/>
              </a:solidFill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50" name="Block Arc 49"/>
          <p:cNvSpPr/>
          <p:nvPr/>
        </p:nvSpPr>
        <p:spPr>
          <a:xfrm>
            <a:off x="2818118" y="1931605"/>
            <a:ext cx="3350509" cy="3350509"/>
          </a:xfrm>
          <a:prstGeom prst="blockArc">
            <a:avLst>
              <a:gd name="adj1" fmla="val 8060015"/>
              <a:gd name="adj2" fmla="val 12294563"/>
              <a:gd name="adj3" fmla="val 15547"/>
            </a:avLst>
          </a:prstGeom>
          <a:gradFill rotWithShape="1">
            <a:gsLst>
              <a:gs pos="0">
                <a:srgbClr val="FFFFFF"/>
              </a:gs>
              <a:gs pos="100000">
                <a:srgbClr val="D7D7D7"/>
              </a:gs>
            </a:gsLst>
            <a:lin ang="5400000" scaled="1"/>
          </a:gradFill>
          <a:ln w="12700" algn="ctr">
            <a:solidFill>
              <a:srgbClr val="00B0F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288000" tIns="0" rIns="0" bIns="0" anchor="ctr"/>
          <a:lstStyle/>
          <a:p>
            <a:pPr defTabSz="801432" eaLnBrk="0" hangingPunct="0"/>
            <a:endParaRPr lang="en-US" b="1">
              <a:solidFill>
                <a:srgbClr val="000000"/>
              </a:solidFill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51" name="Block Arc 50"/>
          <p:cNvSpPr/>
          <p:nvPr/>
        </p:nvSpPr>
        <p:spPr>
          <a:xfrm>
            <a:off x="2824679" y="1938429"/>
            <a:ext cx="3350509" cy="3350509"/>
          </a:xfrm>
          <a:prstGeom prst="blockArc">
            <a:avLst>
              <a:gd name="adj1" fmla="val 12524688"/>
              <a:gd name="adj2" fmla="val 16131675"/>
              <a:gd name="adj3" fmla="val 14912"/>
            </a:avLst>
          </a:prstGeom>
          <a:solidFill>
            <a:schemeClr val="bg1"/>
          </a:solidFill>
          <a:ln w="19050" algn="ctr">
            <a:solidFill>
              <a:srgbClr val="00B0F0"/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txBody>
          <a:bodyPr lIns="288000" tIns="0" rIns="0" bIns="0" anchor="ctr"/>
          <a:lstStyle/>
          <a:p>
            <a:pPr defTabSz="801432" eaLnBrk="0" hangingPunct="0"/>
            <a:endParaRPr lang="en-US" b="1">
              <a:solidFill>
                <a:srgbClr val="000000"/>
              </a:solidFill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52" name="Rechteck 85"/>
          <p:cNvSpPr/>
          <p:nvPr/>
        </p:nvSpPr>
        <p:spPr bwMode="gray">
          <a:xfrm rot="19727503">
            <a:off x="3227477" y="2390376"/>
            <a:ext cx="2042300" cy="1361594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rtlCol="0" anchor="ctr">
            <a:prstTxWarp prst="textArchUp">
              <a:avLst>
                <a:gd name="adj" fmla="val 10453926"/>
              </a:avLst>
            </a:prstTxWarp>
          </a:bodyPr>
          <a:lstStyle/>
          <a:p>
            <a:pPr algn="ctr" defTabSz="914107"/>
            <a:endParaRPr lang="en-US" sz="1600" b="1" dirty="0">
              <a:solidFill>
                <a:srgbClr val="FFC000"/>
              </a:solidFill>
              <a:latin typeface="Century Gothic" panose="020B0502020202020204" pitchFamily="34" charset="0"/>
            </a:endParaRPr>
          </a:p>
          <a:p>
            <a:pPr algn="ctr" defTabSz="914107"/>
            <a:endParaRPr lang="en-US" sz="1600" b="1" dirty="0">
              <a:solidFill>
                <a:srgbClr val="FFC000"/>
              </a:solidFill>
              <a:latin typeface="Century Gothic" panose="020B0502020202020204" pitchFamily="34" charset="0"/>
            </a:endParaRPr>
          </a:p>
          <a:p>
            <a:pPr algn="ctr" defTabSz="914107"/>
            <a:r>
              <a:rPr lang="en-US" sz="1600" b="1" dirty="0" smtClean="0">
                <a:solidFill>
                  <a:srgbClr val="FF9900"/>
                </a:solidFill>
                <a:latin typeface="Century Gothic" panose="020B0502020202020204" pitchFamily="34" charset="0"/>
              </a:rPr>
              <a:t>Energized </a:t>
            </a:r>
            <a:r>
              <a:rPr lang="en-US" sz="1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by </a:t>
            </a:r>
          </a:p>
          <a:p>
            <a:pPr algn="ctr" defTabSz="914107"/>
            <a:r>
              <a:rPr lang="en-US" sz="1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My Work</a:t>
            </a:r>
            <a:endParaRPr lang="en-US" sz="1500" b="1" dirty="0">
              <a:solidFill>
                <a:schemeClr val="tx2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Rechteck 85"/>
          <p:cNvSpPr/>
          <p:nvPr/>
        </p:nvSpPr>
        <p:spPr bwMode="gray">
          <a:xfrm rot="2035691">
            <a:off x="3881934" y="2457274"/>
            <a:ext cx="2042300" cy="1361594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rtlCol="0" anchor="ctr">
            <a:prstTxWarp prst="textArchUp">
              <a:avLst>
                <a:gd name="adj" fmla="val 10453926"/>
              </a:avLst>
            </a:prstTxWarp>
          </a:bodyPr>
          <a:lstStyle/>
          <a:p>
            <a:pPr algn="ctr" defTabSz="914107"/>
            <a:r>
              <a:rPr lang="en-US" sz="1600" b="1" dirty="0" smtClean="0">
                <a:solidFill>
                  <a:srgbClr val="FF9900"/>
                </a:solidFill>
                <a:latin typeface="Century Gothic" panose="020B0502020202020204" pitchFamily="34" charset="0"/>
              </a:rPr>
              <a:t>Proud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of </a:t>
            </a:r>
          </a:p>
          <a:p>
            <a:pPr algn="ctr" defTabSz="914107"/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My Company</a:t>
            </a:r>
            <a:endParaRPr lang="en-US" sz="1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55" name="Rechteck 89"/>
          <p:cNvSpPr/>
          <p:nvPr/>
        </p:nvSpPr>
        <p:spPr bwMode="gray">
          <a:xfrm rot="17059089">
            <a:off x="4103782" y="3126832"/>
            <a:ext cx="2042300" cy="1361594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rtlCol="0" anchor="ctr">
            <a:prstTxWarp prst="textArchDown">
              <a:avLst/>
            </a:prstTxWarp>
          </a:bodyPr>
          <a:lstStyle/>
          <a:p>
            <a:pPr algn="ctr" defTabSz="914107"/>
            <a:r>
              <a:rPr lang="en-US" sz="1600" b="1" dirty="0" smtClean="0">
                <a:solidFill>
                  <a:srgbClr val="FF9900"/>
                </a:solidFill>
                <a:latin typeface="Century Gothic" panose="020B0502020202020204" pitchFamily="34" charset="0"/>
              </a:rPr>
              <a:t>Inspired</a:t>
            </a:r>
            <a:r>
              <a:rPr lang="en-US" sz="15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by </a:t>
            </a:r>
          </a:p>
          <a:p>
            <a:pPr algn="ctr" defTabSz="914107"/>
            <a:r>
              <a:rPr lang="en-US" sz="15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My </a:t>
            </a:r>
            <a:r>
              <a:rPr lang="en-US" sz="15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Leaders</a:t>
            </a:r>
          </a:p>
        </p:txBody>
      </p:sp>
      <p:sp>
        <p:nvSpPr>
          <p:cNvPr id="56" name="Rechteck 89"/>
          <p:cNvSpPr/>
          <p:nvPr/>
        </p:nvSpPr>
        <p:spPr bwMode="gray">
          <a:xfrm>
            <a:off x="3478783" y="3613683"/>
            <a:ext cx="2042300" cy="1361594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rtlCol="0" anchor="ctr">
            <a:prstTxWarp prst="textArchDown">
              <a:avLst/>
            </a:prstTxWarp>
          </a:bodyPr>
          <a:lstStyle/>
          <a:p>
            <a:pPr algn="ctr" defTabSz="914107"/>
            <a:r>
              <a:rPr lang="en-US" sz="1600" b="1" dirty="0" smtClean="0">
                <a:solidFill>
                  <a:srgbClr val="FF9900"/>
                </a:solidFill>
                <a:latin typeface="Century Gothic" panose="020B0502020202020204" pitchFamily="34" charset="0"/>
              </a:rPr>
              <a:t>Supported</a:t>
            </a:r>
            <a:r>
              <a:rPr lang="en-US" sz="15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n-US" sz="15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by</a:t>
            </a:r>
          </a:p>
          <a:p>
            <a:pPr algn="ctr" defTabSz="914107"/>
            <a:r>
              <a:rPr lang="en-US" sz="15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My </a:t>
            </a:r>
            <a:r>
              <a:rPr lang="en-US" sz="15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Manager</a:t>
            </a:r>
          </a:p>
        </p:txBody>
      </p:sp>
      <p:sp>
        <p:nvSpPr>
          <p:cNvPr id="57" name="Rechteck 89"/>
          <p:cNvSpPr/>
          <p:nvPr/>
        </p:nvSpPr>
        <p:spPr bwMode="gray">
          <a:xfrm rot="4779661">
            <a:off x="2854353" y="3059005"/>
            <a:ext cx="2042300" cy="1361594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rtlCol="0" anchor="ctr">
            <a:prstTxWarp prst="textArchDown">
              <a:avLst/>
            </a:prstTxWarp>
          </a:bodyPr>
          <a:lstStyle/>
          <a:p>
            <a:pPr algn="ctr" defTabSz="914107"/>
            <a:r>
              <a:rPr lang="en-US" sz="1600" b="1" dirty="0" smtClean="0">
                <a:solidFill>
                  <a:srgbClr val="FF9900"/>
                </a:solidFill>
                <a:latin typeface="Century Gothic" panose="020B0502020202020204" pitchFamily="34" charset="0"/>
              </a:rPr>
              <a:t>Connected</a:t>
            </a:r>
            <a:r>
              <a:rPr lang="en-US" sz="15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to </a:t>
            </a:r>
          </a:p>
          <a:p>
            <a:pPr algn="ctr" defTabSz="914107"/>
            <a:r>
              <a:rPr lang="en-US" sz="15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My </a:t>
            </a:r>
            <a:r>
              <a:rPr lang="en-US" sz="15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Team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783" y="2561513"/>
            <a:ext cx="2093865" cy="209069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5" name="Rechteck 89"/>
          <p:cNvSpPr/>
          <p:nvPr/>
        </p:nvSpPr>
        <p:spPr bwMode="gray">
          <a:xfrm>
            <a:off x="2590800" y="3451221"/>
            <a:ext cx="3792061" cy="2201217"/>
          </a:xfrm>
          <a:prstGeom prst="rect">
            <a:avLst/>
          </a:prstGeom>
          <a:noFill/>
          <a:ln w="12700">
            <a:noFill/>
            <a:round/>
            <a:headEnd/>
            <a:tailEnd/>
          </a:ln>
        </p:spPr>
        <p:txBody>
          <a:bodyPr rtlCol="0" anchor="ctr">
            <a:prstTxWarp prst="textArchDown">
              <a:avLst/>
            </a:prstTxWarp>
          </a:bodyPr>
          <a:lstStyle/>
          <a:p>
            <a:pPr algn="ctr" defTabSz="914107"/>
            <a:r>
              <a:rPr lang="en-US" sz="28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We fully live our Values</a:t>
            </a:r>
            <a:endParaRPr lang="en-US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8176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RAFTSHAPETAG" val="DRAFTSHAPETA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RAFTSHAPETAG" val="DRAFTSHAPETA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tandard Theme">
  <a:themeElements>
    <a:clrScheme name="General mill">
      <a:dk1>
        <a:srgbClr val="000000"/>
      </a:dk1>
      <a:lt1>
        <a:srgbClr val="FFFFFF"/>
      </a:lt1>
      <a:dk2>
        <a:srgbClr val="1F497D"/>
      </a:dk2>
      <a:lt2>
        <a:srgbClr val="808080"/>
      </a:lt2>
      <a:accent1>
        <a:srgbClr val="1F497D"/>
      </a:accent1>
      <a:accent2>
        <a:srgbClr val="2C5BA1"/>
      </a:accent2>
      <a:accent3>
        <a:srgbClr val="89ACDF"/>
      </a:accent3>
      <a:accent4>
        <a:srgbClr val="EFBE17"/>
      </a:accent4>
      <a:accent5>
        <a:srgbClr val="F7DF91"/>
      </a:accent5>
      <a:accent6>
        <a:srgbClr val="FAEBBC"/>
      </a:accent6>
      <a:hlink>
        <a:srgbClr val="4F81BD"/>
      </a:hlink>
      <a:folHlink>
        <a:srgbClr val="F3CE57"/>
      </a:folHlink>
    </a:clrScheme>
    <a:fontScheme name="Fortune Brands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2E2E2"/>
        </a:solidFill>
        <a:ln w="9525">
          <a:solidFill>
            <a:srgbClr val="E2E2E2"/>
          </a:solidFill>
        </a:ln>
        <a:effectLst/>
      </a:spPr>
      <a:bodyPr tIns="90000" bIns="90000" rtlCol="0" anchor="ctr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 anchor="t">
        <a:spAutoFit/>
      </a:bodyPr>
      <a:lstStyle>
        <a:defPPr algn="ctr"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Standard Theme">
  <a:themeElements>
    <a:clrScheme name="General mill">
      <a:dk1>
        <a:srgbClr val="000000"/>
      </a:dk1>
      <a:lt1>
        <a:srgbClr val="FFFFFF"/>
      </a:lt1>
      <a:dk2>
        <a:srgbClr val="1F497D"/>
      </a:dk2>
      <a:lt2>
        <a:srgbClr val="808080"/>
      </a:lt2>
      <a:accent1>
        <a:srgbClr val="1F497D"/>
      </a:accent1>
      <a:accent2>
        <a:srgbClr val="2C5BA1"/>
      </a:accent2>
      <a:accent3>
        <a:srgbClr val="89ACDF"/>
      </a:accent3>
      <a:accent4>
        <a:srgbClr val="EFBE17"/>
      </a:accent4>
      <a:accent5>
        <a:srgbClr val="F7DF91"/>
      </a:accent5>
      <a:accent6>
        <a:srgbClr val="FAEBBC"/>
      </a:accent6>
      <a:hlink>
        <a:srgbClr val="4F81BD"/>
      </a:hlink>
      <a:folHlink>
        <a:srgbClr val="F3CE57"/>
      </a:folHlink>
    </a:clrScheme>
    <a:fontScheme name="Fortune Brands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2E2E2"/>
        </a:solidFill>
        <a:ln w="9525">
          <a:solidFill>
            <a:srgbClr val="E2E2E2"/>
          </a:solidFill>
        </a:ln>
        <a:effectLst/>
      </a:spPr>
      <a:bodyPr tIns="90000" bIns="90000" rtlCol="0" anchor="ctr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 anchor="t">
        <a:spAutoFit/>
      </a:bodyPr>
      <a:lstStyle>
        <a:defPPr algn="ctr">
          <a:defRPr sz="14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blank">
  <a:themeElements>
    <a:clrScheme name="General mill">
      <a:dk1>
        <a:srgbClr val="000000"/>
      </a:dk1>
      <a:lt1>
        <a:srgbClr val="FFFFFF"/>
      </a:lt1>
      <a:dk2>
        <a:srgbClr val="1F497D"/>
      </a:dk2>
      <a:lt2>
        <a:srgbClr val="808080"/>
      </a:lt2>
      <a:accent1>
        <a:srgbClr val="1F497D"/>
      </a:accent1>
      <a:accent2>
        <a:srgbClr val="2C5BA1"/>
      </a:accent2>
      <a:accent3>
        <a:srgbClr val="89ACDF"/>
      </a:accent3>
      <a:accent4>
        <a:srgbClr val="EFBE17"/>
      </a:accent4>
      <a:accent5>
        <a:srgbClr val="F7DF91"/>
      </a:accent5>
      <a:accent6>
        <a:srgbClr val="FAEBBC"/>
      </a:accent6>
      <a:hlink>
        <a:srgbClr val="4F81BD"/>
      </a:hlink>
      <a:folHlink>
        <a:srgbClr val="F3CE57"/>
      </a:folHlink>
    </a:clrScheme>
    <a:fontScheme name="Fortune Brands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2E2E2"/>
        </a:solidFill>
        <a:ln w="9525">
          <a:solidFill>
            <a:srgbClr val="E2E2E2"/>
          </a:solidFill>
        </a:ln>
        <a:effectLst/>
      </a:spPr>
      <a:bodyPr tIns="90000" bIns="90000" rtlCol="0" anchor="ctr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 anchor="t">
        <a:spAutoFit/>
      </a:bodyPr>
      <a:lstStyle>
        <a:defPPr algn="ctr">
          <a:defRPr sz="14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2011 Company Meeting">
  <a:themeElements>
    <a:clrScheme name="Company Meeting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79646"/>
      </a:accent2>
      <a:accent3>
        <a:srgbClr val="92D050"/>
      </a:accent3>
      <a:accent4>
        <a:srgbClr val="00B0F0"/>
      </a:accent4>
      <a:accent5>
        <a:srgbClr val="FFFFFF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GMI_HR">
  <a:themeElements>
    <a:clrScheme name="Leadership Developmen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9ADA"/>
      </a:accent1>
      <a:accent2>
        <a:srgbClr val="E2DD00"/>
      </a:accent2>
      <a:accent3>
        <a:srgbClr val="9BBB59"/>
      </a:accent3>
      <a:accent4>
        <a:srgbClr val="1F497D"/>
      </a:accent4>
      <a:accent5>
        <a:srgbClr val="4BACC6"/>
      </a:accent5>
      <a:accent6>
        <a:srgbClr val="E1781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omp committee2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3335</TotalTime>
  <Words>62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Standard Theme</vt:lpstr>
      <vt:lpstr>1_Standard Theme</vt:lpstr>
      <vt:lpstr>1_blank</vt:lpstr>
      <vt:lpstr>2011 Company Meeting</vt:lpstr>
      <vt:lpstr>GMI_HR</vt:lpstr>
      <vt:lpstr>Comp committee2</vt:lpstr>
      <vt:lpstr>Custom Design</vt:lpstr>
      <vt:lpstr>think-cell Slide</vt:lpstr>
      <vt:lpstr>Culture &amp; Engagement Model Collective and individual desired outcomes &amp; behaviors</vt:lpstr>
    </vt:vector>
  </TitlesOfParts>
  <Company>General Mills,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 Organizational Update</dc:title>
  <dc:creator>Kenneth Charles</dc:creator>
  <cp:lastModifiedBy>Kenneth Charles</cp:lastModifiedBy>
  <cp:revision>93</cp:revision>
  <cp:lastPrinted>2015-05-14T14:27:18Z</cp:lastPrinted>
  <dcterms:created xsi:type="dcterms:W3CDTF">2014-12-18T18:07:12Z</dcterms:created>
  <dcterms:modified xsi:type="dcterms:W3CDTF">2015-05-15T14:12:14Z</dcterms:modified>
</cp:coreProperties>
</file>